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04" r:id="rId3"/>
    <p:sldId id="289" r:id="rId5"/>
    <p:sldId id="320" r:id="rId6"/>
    <p:sldId id="321" r:id="rId7"/>
    <p:sldId id="322" r:id="rId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7500" autoAdjust="0"/>
  </p:normalViewPr>
  <p:slideViewPr>
    <p:cSldViewPr snapToGrid="0">
      <p:cViewPr>
        <p:scale>
          <a:sx n="80" d="100"/>
          <a:sy n="80" d="100"/>
        </p:scale>
        <p:origin x="12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D4DE02-9CA1-4CF3-A60B-4313D6616C9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3B125C-3C88-4CF2-B4EA-736C000285F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F74210-BB13-4EEC-9AA2-1C8E8E76A0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A8831-28CA-4F80-93EA-34887CD03C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FA1AB-0071-4E05-85F4-433B6F96AD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任意多边形: 形状 42"/>
          <p:cNvSpPr/>
          <p:nvPr userDrawn="1"/>
        </p:nvSpPr>
        <p:spPr>
          <a:xfrm>
            <a:off x="0" y="0"/>
            <a:ext cx="9151965" cy="5143500"/>
          </a:xfrm>
          <a:custGeom>
            <a:avLst/>
            <a:gdLst>
              <a:gd name="connsiteX0" fmla="*/ 1345126 w 12192000"/>
              <a:gd name="connsiteY0" fmla="*/ 247650 h 6858000"/>
              <a:gd name="connsiteX1" fmla="*/ 284655 w 12192000"/>
              <a:gd name="connsiteY1" fmla="*/ 1308121 h 6858000"/>
              <a:gd name="connsiteX2" fmla="*/ 284655 w 12192000"/>
              <a:gd name="connsiteY2" fmla="*/ 5549879 h 6858000"/>
              <a:gd name="connsiteX3" fmla="*/ 1345126 w 12192000"/>
              <a:gd name="connsiteY3" fmla="*/ 6610350 h 6858000"/>
              <a:gd name="connsiteX4" fmla="*/ 10825634 w 12192000"/>
              <a:gd name="connsiteY4" fmla="*/ 6610350 h 6858000"/>
              <a:gd name="connsiteX5" fmla="*/ 11886105 w 12192000"/>
              <a:gd name="connsiteY5" fmla="*/ 5549879 h 6858000"/>
              <a:gd name="connsiteX6" fmla="*/ 11886105 w 12192000"/>
              <a:gd name="connsiteY6" fmla="*/ 1308121 h 6858000"/>
              <a:gd name="connsiteX7" fmla="*/ 10825634 w 12192000"/>
              <a:gd name="connsiteY7" fmla="*/ 24765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345126" y="247650"/>
                </a:moveTo>
                <a:cubicBezTo>
                  <a:pt x="759444" y="247650"/>
                  <a:pt x="284655" y="722439"/>
                  <a:pt x="284655" y="1308121"/>
                </a:cubicBezTo>
                <a:lnTo>
                  <a:pt x="284655" y="5549879"/>
                </a:lnTo>
                <a:cubicBezTo>
                  <a:pt x="284655" y="6135561"/>
                  <a:pt x="759444" y="6610350"/>
                  <a:pt x="1345126" y="6610350"/>
                </a:cubicBezTo>
                <a:lnTo>
                  <a:pt x="10825634" y="6610350"/>
                </a:lnTo>
                <a:cubicBezTo>
                  <a:pt x="11411316" y="6610350"/>
                  <a:pt x="11886105" y="6135561"/>
                  <a:pt x="11886105" y="5549879"/>
                </a:cubicBezTo>
                <a:lnTo>
                  <a:pt x="11886105" y="1308121"/>
                </a:lnTo>
                <a:cubicBezTo>
                  <a:pt x="11886105" y="722439"/>
                  <a:pt x="11411316" y="247650"/>
                  <a:pt x="10825634" y="24765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" name="组合 4"/>
          <p:cNvGrpSpPr/>
          <p:nvPr userDrawn="1"/>
        </p:nvGrpSpPr>
        <p:grpSpPr>
          <a:xfrm flipH="1">
            <a:off x="7756948" y="398300"/>
            <a:ext cx="939989" cy="620069"/>
            <a:chOff x="0" y="4516439"/>
            <a:chExt cx="3617930" cy="2386584"/>
          </a:xfrm>
        </p:grpSpPr>
        <p:sp>
          <p:nvSpPr>
            <p:cNvPr id="6" name="等腰三角形 5"/>
            <p:cNvSpPr/>
            <p:nvPr/>
          </p:nvSpPr>
          <p:spPr>
            <a:xfrm rot="16200000" flipH="1">
              <a:off x="-164592" y="4681031"/>
              <a:ext cx="2386584" cy="205740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2158595" y="4703406"/>
              <a:ext cx="1567434" cy="1351236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sp>
        <p:nvSpPr>
          <p:cNvPr id="44" name="任意多边形: 形状 43"/>
          <p:cNvSpPr/>
          <p:nvPr userDrawn="1"/>
        </p:nvSpPr>
        <p:spPr>
          <a:xfrm rot="2542214">
            <a:off x="2931387" y="-2399343"/>
            <a:ext cx="3267224" cy="9942186"/>
          </a:xfrm>
          <a:custGeom>
            <a:avLst/>
            <a:gdLst>
              <a:gd name="connsiteX0" fmla="*/ 0 w 4356298"/>
              <a:gd name="connsiteY0" fmla="*/ 12433598 h 13256248"/>
              <a:gd name="connsiteX1" fmla="*/ 63564 w 4356298"/>
              <a:gd name="connsiteY1" fmla="*/ 12442650 h 13256248"/>
              <a:gd name="connsiteX2" fmla="*/ 826891 w 4356298"/>
              <a:gd name="connsiteY2" fmla="*/ 12166777 h 13256248"/>
              <a:gd name="connsiteX3" fmla="*/ 4356298 w 4356298"/>
              <a:gd name="connsiteY3" fmla="*/ 8947347 h 13256248"/>
              <a:gd name="connsiteX4" fmla="*/ 4356298 w 4356298"/>
              <a:gd name="connsiteY4" fmla="*/ 9282550 h 13256248"/>
              <a:gd name="connsiteX5" fmla="*/ 0 w 4356298"/>
              <a:gd name="connsiteY5" fmla="*/ 13256248 h 13256248"/>
              <a:gd name="connsiteX6" fmla="*/ 0 w 4356298"/>
              <a:gd name="connsiteY6" fmla="*/ 3973698 h 13256248"/>
              <a:gd name="connsiteX7" fmla="*/ 4356298 w 4356298"/>
              <a:gd name="connsiteY7" fmla="*/ 0 h 13256248"/>
              <a:gd name="connsiteX8" fmla="*/ 4356298 w 4356298"/>
              <a:gd name="connsiteY8" fmla="*/ 808103 h 13256248"/>
              <a:gd name="connsiteX9" fmla="*/ 4306528 w 4356298"/>
              <a:gd name="connsiteY9" fmla="*/ 801016 h 13256248"/>
              <a:gd name="connsiteX10" fmla="*/ 3543201 w 4356298"/>
              <a:gd name="connsiteY10" fmla="*/ 1076888 h 13256248"/>
              <a:gd name="connsiteX11" fmla="*/ 0 w 4356298"/>
              <a:gd name="connsiteY11" fmla="*/ 4308901 h 1325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56298" h="13256248">
                <a:moveTo>
                  <a:pt x="0" y="12433598"/>
                </a:moveTo>
                <a:lnTo>
                  <a:pt x="63564" y="12442650"/>
                </a:lnTo>
                <a:cubicBezTo>
                  <a:pt x="334676" y="12455102"/>
                  <a:pt x="610538" y="12364128"/>
                  <a:pt x="826891" y="12166777"/>
                </a:cubicBezTo>
                <a:lnTo>
                  <a:pt x="4356298" y="8947347"/>
                </a:lnTo>
                <a:lnTo>
                  <a:pt x="4356298" y="9282550"/>
                </a:lnTo>
                <a:lnTo>
                  <a:pt x="0" y="13256248"/>
                </a:lnTo>
                <a:close/>
                <a:moveTo>
                  <a:pt x="0" y="3973698"/>
                </a:moveTo>
                <a:lnTo>
                  <a:pt x="4356298" y="0"/>
                </a:lnTo>
                <a:lnTo>
                  <a:pt x="4356298" y="808103"/>
                </a:lnTo>
                <a:lnTo>
                  <a:pt x="4306528" y="801016"/>
                </a:lnTo>
                <a:cubicBezTo>
                  <a:pt x="4035416" y="788564"/>
                  <a:pt x="3759553" y="879537"/>
                  <a:pt x="3543201" y="1076888"/>
                </a:cubicBezTo>
                <a:lnTo>
                  <a:pt x="0" y="43089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5" name="流程图: 决策 44"/>
          <p:cNvSpPr/>
          <p:nvPr userDrawn="1"/>
        </p:nvSpPr>
        <p:spPr>
          <a:xfrm>
            <a:off x="503618" y="480492"/>
            <a:ext cx="1031467" cy="691083"/>
          </a:xfrm>
          <a:prstGeom prst="flowChartDecisi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 hasCustomPrompt="1"/>
          </p:nvPr>
        </p:nvSpPr>
        <p:spPr>
          <a:xfrm>
            <a:off x="1687485" y="650678"/>
            <a:ext cx="2671763" cy="37359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内容占位符 51"/>
          <p:cNvSpPr>
            <a:spLocks noGrp="1"/>
          </p:cNvSpPr>
          <p:nvPr>
            <p:ph sz="quarter" idx="11" hasCustomPrompt="1"/>
          </p:nvPr>
        </p:nvSpPr>
        <p:spPr>
          <a:xfrm>
            <a:off x="625549" y="678992"/>
            <a:ext cx="787606" cy="294085"/>
          </a:xfrm>
        </p:spPr>
        <p:txBody>
          <a:bodyPr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403D03-CB1D-4453-836C-4A676CFCC69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6873CE-5B05-47F7-B523-EB29DDC799C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4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任意多边形: 形状 30"/>
          <p:cNvSpPr/>
          <p:nvPr/>
        </p:nvSpPr>
        <p:spPr>
          <a:xfrm rot="10800000" flipH="1">
            <a:off x="-1" y="-1"/>
            <a:ext cx="7112000" cy="4000501"/>
          </a:xfrm>
          <a:custGeom>
            <a:avLst/>
            <a:gdLst>
              <a:gd name="connsiteX0" fmla="*/ 8964079 w 9482667"/>
              <a:gd name="connsiteY0" fmla="*/ 5334001 h 5334001"/>
              <a:gd name="connsiteX1" fmla="*/ 9482667 w 9482667"/>
              <a:gd name="connsiteY1" fmla="*/ 5334001 h 5334001"/>
              <a:gd name="connsiteX2" fmla="*/ 0 w 9482667"/>
              <a:gd name="connsiteY2" fmla="*/ 0 h 5334001"/>
              <a:gd name="connsiteX3" fmla="*/ 0 w 9482667"/>
              <a:gd name="connsiteY3" fmla="*/ 291705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82667" h="5334001">
                <a:moveTo>
                  <a:pt x="8964079" y="5334001"/>
                </a:moveTo>
                <a:lnTo>
                  <a:pt x="9482667" y="5334001"/>
                </a:lnTo>
                <a:lnTo>
                  <a:pt x="0" y="0"/>
                </a:lnTo>
                <a:lnTo>
                  <a:pt x="0" y="29170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3" name="图片 2" descr="C:\Users\Administrator\Desktop\同济图片\微信图片_2019122716144243.png微信图片_201912271614424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0" y="0"/>
            <a:ext cx="6402705" cy="3932555"/>
          </a:xfrm>
          <a:custGeom>
            <a:avLst/>
            <a:gdLst>
              <a:gd name="connsiteX0" fmla="*/ 0 w 8964083"/>
              <a:gd name="connsiteY0" fmla="*/ 0 h 5042298"/>
              <a:gd name="connsiteX1" fmla="*/ 8964083 w 8964083"/>
              <a:gd name="connsiteY1" fmla="*/ 0 h 5042298"/>
              <a:gd name="connsiteX2" fmla="*/ 0 w 8964083"/>
              <a:gd name="connsiteY2" fmla="*/ 5042298 h 50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64083" h="5042298">
                <a:moveTo>
                  <a:pt x="0" y="0"/>
                </a:moveTo>
                <a:lnTo>
                  <a:pt x="8964083" y="0"/>
                </a:lnTo>
                <a:lnTo>
                  <a:pt x="0" y="5042298"/>
                </a:lnTo>
                <a:close/>
              </a:path>
            </a:pathLst>
          </a:custGeom>
        </p:spPr>
      </p:pic>
      <p:sp>
        <p:nvSpPr>
          <p:cNvPr id="23" name="矩形 22"/>
          <p:cNvSpPr/>
          <p:nvPr/>
        </p:nvSpPr>
        <p:spPr>
          <a:xfrm>
            <a:off x="4491355" y="2273300"/>
            <a:ext cx="4531995" cy="11074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eaLnBrk="1" hangingPunct="1">
              <a:defRPr/>
            </a:pPr>
            <a:r>
              <a:rPr lang="en-US" altLang="zh-CN" sz="3600" b="1" noProof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Additional Pattern: </a:t>
            </a:r>
            <a:endParaRPr lang="en-US" altLang="zh-CN" sz="3600" b="1" noProof="1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sz="3600" b="1" noProof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Dependency Injection</a:t>
            </a:r>
            <a:endParaRPr lang="en-US" altLang="zh-CN" sz="3600" b="1" noProof="1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3236753" y="2335250"/>
            <a:ext cx="925071" cy="925071"/>
            <a:chOff x="3613705" y="2612219"/>
            <a:chExt cx="1495676" cy="1495676"/>
          </a:xfrm>
        </p:grpSpPr>
        <p:sp>
          <p:nvSpPr>
            <p:cNvPr id="38" name="矩形 37"/>
            <p:cNvSpPr/>
            <p:nvPr/>
          </p:nvSpPr>
          <p:spPr>
            <a:xfrm rot="18900000">
              <a:off x="3613705" y="2612219"/>
              <a:ext cx="1495676" cy="14956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/>
            </a:p>
          </p:txBody>
        </p:sp>
        <p:sp>
          <p:nvSpPr>
            <p:cNvPr id="39" name="MH_Others_1"/>
            <p:cNvSpPr txBox="1"/>
            <p:nvPr>
              <p:custDataLst>
                <p:tags r:id="rId2"/>
              </p:custDataLst>
            </p:nvPr>
          </p:nvSpPr>
          <p:spPr>
            <a:xfrm>
              <a:off x="3734451" y="2833127"/>
              <a:ext cx="1258866" cy="1007176"/>
            </a:xfrm>
            <a:prstGeom prst="rect">
              <a:avLst/>
            </a:prstGeom>
            <a:noFill/>
          </p:spPr>
          <p:txBody>
            <a:bodyPr vert="horz" wrap="square" lIns="0" tIns="0" rIns="0" bIns="0" anchor="ctr">
              <a:spAutoFit/>
            </a:bodyPr>
            <a:lstStyle/>
            <a:p>
              <a:pPr algn="ctr" eaLnBrk="1" hangingPunct="1">
                <a:defRPr/>
              </a:pPr>
              <a:r>
                <a:rPr lang="en-US" altLang="zh-CN" sz="4050" b="1" noProof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00</a:t>
              </a:r>
              <a:endParaRPr lang="zh-CN" altLang="en-US" sz="4050" b="1" noProof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" name="直角三角形 1"/>
          <p:cNvSpPr/>
          <p:nvPr/>
        </p:nvSpPr>
        <p:spPr>
          <a:xfrm rot="10800000" flipH="1">
            <a:off x="0" y="0"/>
            <a:ext cx="6737985" cy="3932555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8"/>
          <p:cNvSpPr txBox="1"/>
          <p:nvPr/>
        </p:nvSpPr>
        <p:spPr>
          <a:xfrm>
            <a:off x="586105" y="166370"/>
            <a:ext cx="6285865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eaLnBrk="1" hangingPunct="1">
              <a:defRPr/>
            </a:pPr>
            <a:r>
              <a:rPr lang="en-US" altLang="zh-CN" sz="2275" b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Additional Pattern: Dependency Injection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3880" y="764540"/>
            <a:ext cx="3007360" cy="43561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latin typeface="Times New Roman" panose="02020603050405020304" charset="0"/>
                <a:cs typeface="Times New Roman" panose="02020603050405020304" charset="0"/>
              </a:rPr>
              <a:t>CombatSystem Refactoring</a:t>
            </a:r>
            <a:endParaRPr lang="en-US" altLang="zh-CN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563880" y="1582420"/>
            <a:ext cx="2978785" cy="1922145"/>
          </a:xfrm>
          <a:prstGeom prst="roundRect">
            <a:avLst>
              <a:gd name="adj" fmla="val 8627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4572000" y="1122045"/>
            <a:ext cx="4140200" cy="2542540"/>
          </a:xfrm>
          <a:prstGeom prst="roundRect">
            <a:avLst>
              <a:gd name="adj" fmla="val 8627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86105" y="1582420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rPr>
              <a:t>Overview</a:t>
            </a:r>
            <a:endParaRPr lang="en-US" altLang="zh-CN" b="1">
              <a:solidFill>
                <a:schemeClr val="tx2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08000" y="3707765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rPr>
              <a:t>Issue Before Refactoring</a:t>
            </a:r>
            <a:endParaRPr lang="en-US" altLang="zh-CN" b="1">
              <a:solidFill>
                <a:schemeClr val="tx2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652145" y="1932305"/>
            <a:ext cx="1092200" cy="1270"/>
          </a:xfrm>
          <a:prstGeom prst="line">
            <a:avLst/>
          </a:prstGeom>
          <a:ln w="12700" cmpd="sng">
            <a:solidFill>
              <a:schemeClr val="tx2"/>
            </a:solidFill>
            <a:prstDash val="lg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586105" y="4085590"/>
            <a:ext cx="2852420" cy="5080"/>
          </a:xfrm>
          <a:prstGeom prst="line">
            <a:avLst/>
          </a:prstGeom>
          <a:ln w="12700" cmpd="sng">
            <a:solidFill>
              <a:schemeClr val="tx2"/>
            </a:solidFill>
            <a:prstDash val="lg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7795260" y="1148715"/>
            <a:ext cx="9169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rPr>
              <a:t>Before</a:t>
            </a:r>
            <a:endParaRPr lang="en-US" altLang="zh-CN" b="1">
              <a:solidFill>
                <a:schemeClr val="tx2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16" name="直接连接符 15"/>
          <p:cNvCxnSpPr/>
          <p:nvPr/>
        </p:nvCxnSpPr>
        <p:spPr>
          <a:xfrm flipV="1">
            <a:off x="7538720" y="1501775"/>
            <a:ext cx="1092200" cy="1270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lgDash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586105" y="1961515"/>
            <a:ext cx="267525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Instead of a class creating its own dependencies, the dependencies are "</a:t>
            </a:r>
            <a:r>
              <a:rPr lang="en-US" altLang="zh-CN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injected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" from outside by a caller or container.</a:t>
            </a:r>
            <a:endParaRPr lang="en-US" altLang="zh-CN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08000" y="4100195"/>
            <a:ext cx="8559165" cy="9290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20000"/>
              </a:lnSpc>
            </a:pPr>
            <a:r>
              <a:rPr lang="en-US" altLang="zh-CN" sz="1400">
                <a:latin typeface="Times New Roman" panose="02020603050405020304" charset="0"/>
                <a:cs typeface="Times New Roman" panose="02020603050405020304" charset="0"/>
              </a:rPr>
              <a:t>1.</a:t>
            </a:r>
            <a:r>
              <a:rPr lang="en-US" altLang="zh-CN" sz="1400" b="1">
                <a:latin typeface="Times New Roman" panose="02020603050405020304" charset="0"/>
                <a:cs typeface="Times New Roman" panose="02020603050405020304" charset="0"/>
              </a:rPr>
              <a:t>Tight Coupling</a:t>
            </a:r>
            <a:r>
              <a:rPr lang="en-US" altLang="zh-CN" sz="1400">
                <a:latin typeface="Times New Roman" panose="02020603050405020304" charset="0"/>
                <a:cs typeface="Times New Roman" panose="02020603050405020304" charset="0"/>
              </a:rPr>
              <a:t>: Classes directly depend on concrete implementations</a:t>
            </a:r>
            <a:endParaRPr lang="en-US" altLang="zh-CN" sz="1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1400">
                <a:latin typeface="Times New Roman" panose="02020603050405020304" charset="0"/>
                <a:cs typeface="Times New Roman" panose="02020603050405020304" charset="0"/>
              </a:rPr>
              <a:t>2.</a:t>
            </a:r>
            <a:r>
              <a:rPr lang="en-US" altLang="zh-CN" sz="1400" b="1">
                <a:latin typeface="Times New Roman" panose="02020603050405020304" charset="0"/>
                <a:cs typeface="Times New Roman" panose="02020603050405020304" charset="0"/>
              </a:rPr>
              <a:t>Unit Test Difficulty</a:t>
            </a:r>
            <a:r>
              <a:rPr lang="en-US" altLang="zh-CN" sz="1400">
                <a:latin typeface="Times New Roman" panose="02020603050405020304" charset="0"/>
                <a:cs typeface="Times New Roman" panose="02020603050405020304" charset="0"/>
              </a:rPr>
              <a:t>: Tests rely on concrete implementations that involves randon behavior</a:t>
            </a:r>
            <a:endParaRPr lang="en-US" altLang="zh-CN" sz="1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1400">
                <a:latin typeface="Times New Roman" panose="02020603050405020304" charset="0"/>
                <a:cs typeface="Times New Roman" panose="02020603050405020304" charset="0"/>
              </a:rPr>
              <a:t>3.</a:t>
            </a:r>
            <a:r>
              <a:rPr lang="en-US" altLang="zh-CN" sz="1400" b="1">
                <a:latin typeface="Times New Roman" panose="02020603050405020304" charset="0"/>
                <a:cs typeface="Times New Roman" panose="02020603050405020304" charset="0"/>
              </a:rPr>
              <a:t>Hidden Dependencies</a:t>
            </a:r>
            <a:r>
              <a:rPr lang="en-US" altLang="zh-CN" sz="1400">
                <a:latin typeface="Times New Roman" panose="02020603050405020304" charset="0"/>
                <a:cs typeface="Times New Roman" panose="02020603050405020304" charset="0"/>
              </a:rPr>
              <a:t>: Cannot know what dependencies are needed by just by looking at the class declaration</a:t>
            </a:r>
            <a:endParaRPr lang="en-US" altLang="zh-CN" sz="1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20" name="内容占位符 1" descr="timg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635" y="0"/>
            <a:ext cx="761365" cy="76454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8555" y="1534160"/>
            <a:ext cx="3434080" cy="20535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8"/>
          <p:cNvSpPr txBox="1"/>
          <p:nvPr/>
        </p:nvSpPr>
        <p:spPr>
          <a:xfrm>
            <a:off x="586105" y="166370"/>
            <a:ext cx="5491480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eaLnBrk="1" hangingPunct="1">
              <a:defRPr/>
            </a:pPr>
            <a:r>
              <a:rPr lang="en-US" altLang="zh-CN" sz="2275" b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Additional Pattern: Dependency Injection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86105" y="565785"/>
            <a:ext cx="1960245" cy="43561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latin typeface="Times New Roman" panose="02020603050405020304" charset="0"/>
                <a:cs typeface="Times New Roman" panose="02020603050405020304" charset="0"/>
              </a:rPr>
              <a:t>UML Changes</a:t>
            </a:r>
            <a:endParaRPr lang="en-US" altLang="zh-CN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365125" y="3709670"/>
            <a:ext cx="8098790" cy="1321435"/>
            <a:chOff x="800" y="5839"/>
            <a:chExt cx="12754" cy="2081"/>
          </a:xfrm>
        </p:grpSpPr>
        <p:sp>
          <p:nvSpPr>
            <p:cNvPr id="9" name="文本框 8"/>
            <p:cNvSpPr txBox="1"/>
            <p:nvPr/>
          </p:nvSpPr>
          <p:spPr>
            <a:xfrm>
              <a:off x="800" y="5839"/>
              <a:ext cx="480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b="1">
                  <a:solidFill>
                    <a:schemeClr val="tx2"/>
                  </a:solidFill>
                  <a:latin typeface="Times New Roman" panose="02020603050405020304" charset="0"/>
                  <a:cs typeface="Times New Roman" panose="02020603050405020304" charset="0"/>
                </a:rPr>
                <a:t>Refactor Overview</a:t>
              </a:r>
              <a:endPara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923" y="6434"/>
              <a:ext cx="4492" cy="8"/>
            </a:xfrm>
            <a:prstGeom prst="line">
              <a:avLst/>
            </a:prstGeom>
            <a:ln w="12700" cmpd="sng">
              <a:solidFill>
                <a:schemeClr val="tx2"/>
              </a:solidFill>
              <a:prstDash val="lgDas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18" name="文本框 17"/>
            <p:cNvSpPr txBox="1"/>
            <p:nvPr/>
          </p:nvSpPr>
          <p:spPr>
            <a:xfrm>
              <a:off x="800" y="6457"/>
              <a:ext cx="12754" cy="146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>
                <a:lnSpc>
                  <a:spcPct val="120000"/>
                </a:lnSpc>
              </a:pPr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1.</a:t>
              </a:r>
              <a:r>
                <a:rPr lang="en-US" altLang="zh-CN" sz="1400" b="1">
                  <a:latin typeface="Times New Roman" panose="02020603050405020304" charset="0"/>
                  <a:cs typeface="Times New Roman" panose="02020603050405020304" charset="0"/>
                </a:rPr>
                <a:t>Interface-Based Design</a:t>
              </a:r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: Created `IRandomGenerator` and `IEventSystem` interfaces instead of concretions</a:t>
              </a:r>
              <a:endParaRPr lang="en-US" altLang="zh-CN" sz="1400">
                <a:latin typeface="Times New Roman" panose="02020603050405020304" charset="0"/>
                <a:cs typeface="Times New Roman" panose="02020603050405020304" charset="0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2.</a:t>
              </a:r>
              <a:r>
                <a:rPr lang="en-US" altLang="zh-CN" sz="1400" b="1">
                  <a:latin typeface="Times New Roman" panose="02020603050405020304" charset="0"/>
                  <a:cs typeface="Times New Roman" panose="02020603050405020304" charset="0"/>
                </a:rPr>
                <a:t>Constructor Injection</a:t>
              </a:r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: Dependencies are passed through constructor, which is explicit and type-safe</a:t>
              </a:r>
              <a:endParaRPr lang="en-US" altLang="zh-CN" sz="140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 rot="0">
            <a:off x="612775" y="1071245"/>
            <a:ext cx="3629660" cy="1892300"/>
            <a:chOff x="888" y="2492"/>
            <a:chExt cx="4835" cy="3027"/>
          </a:xfrm>
        </p:grpSpPr>
        <p:sp>
          <p:nvSpPr>
            <p:cNvPr id="6" name="圆角矩形 5"/>
            <p:cNvSpPr/>
            <p:nvPr/>
          </p:nvSpPr>
          <p:spPr>
            <a:xfrm>
              <a:off x="888" y="2492"/>
              <a:ext cx="4691" cy="3027"/>
            </a:xfrm>
            <a:prstGeom prst="roundRect">
              <a:avLst>
                <a:gd name="adj" fmla="val 8627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23" y="2509"/>
              <a:ext cx="4800" cy="5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tx2"/>
                  </a:solidFill>
                  <a:latin typeface="Times New Roman" panose="02020603050405020304" charset="0"/>
                  <a:cs typeface="Times New Roman" panose="02020603050405020304" charset="0"/>
                </a:rPr>
                <a:t>Before</a:t>
              </a:r>
              <a:endPara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 flipV="1">
              <a:off x="1027" y="3082"/>
              <a:ext cx="1720" cy="2"/>
            </a:xfrm>
            <a:prstGeom prst="line">
              <a:avLst/>
            </a:prstGeom>
            <a:ln w="12700" cmpd="sng">
              <a:solidFill>
                <a:schemeClr val="tx2"/>
              </a:solidFill>
              <a:prstDash val="lgDas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pic>
        <p:nvPicPr>
          <p:cNvPr id="21" name="内容占位符 1" descr="timg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635" y="0"/>
            <a:ext cx="761365" cy="764540"/>
          </a:xfrm>
          <a:prstGeom prst="rect">
            <a:avLst/>
          </a:prstGeom>
        </p:spPr>
      </p:pic>
      <p:grpSp>
        <p:nvGrpSpPr>
          <p:cNvPr id="25" name="组合 24"/>
          <p:cNvGrpSpPr/>
          <p:nvPr/>
        </p:nvGrpSpPr>
        <p:grpSpPr>
          <a:xfrm rot="0">
            <a:off x="4581525" y="723265"/>
            <a:ext cx="4112260" cy="3329940"/>
            <a:chOff x="6825" y="1582"/>
            <a:chExt cx="7005" cy="4043"/>
          </a:xfrm>
        </p:grpSpPr>
        <p:sp>
          <p:nvSpPr>
            <p:cNvPr id="7" name="圆角矩形 6"/>
            <p:cNvSpPr/>
            <p:nvPr/>
          </p:nvSpPr>
          <p:spPr>
            <a:xfrm>
              <a:off x="6825" y="1621"/>
              <a:ext cx="6895" cy="4004"/>
            </a:xfrm>
            <a:prstGeom prst="roundRect">
              <a:avLst>
                <a:gd name="adj" fmla="val 8627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2386" y="1582"/>
              <a:ext cx="1444" cy="4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b="1">
                  <a:solidFill>
                    <a:schemeClr val="tx2"/>
                  </a:solidFill>
                  <a:latin typeface="Times New Roman" panose="02020603050405020304" charset="0"/>
                  <a:cs typeface="Times New Roman" panose="02020603050405020304" charset="0"/>
                </a:rPr>
                <a:t>After</a:t>
              </a:r>
              <a:endPara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12270" y="1973"/>
              <a:ext cx="1322" cy="2"/>
            </a:xfrm>
            <a:prstGeom prst="line">
              <a:avLst/>
            </a:prstGeom>
            <a:ln w="12700" cmpd="sng">
              <a:solidFill>
                <a:schemeClr val="accent1">
                  <a:shade val="50000"/>
                </a:schemeClr>
              </a:solidFill>
              <a:prstDash val="lgDas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pic>
        <p:nvPicPr>
          <p:cNvPr id="2" name="图片 1" descr="uml_di_before_refactoring"/>
          <p:cNvPicPr>
            <a:picLocks noChangeAspect="1"/>
          </p:cNvPicPr>
          <p:nvPr/>
        </p:nvPicPr>
        <p:blipFill>
          <a:blip r:embed="rId2"/>
          <a:srcRect t="15088"/>
          <a:stretch>
            <a:fillRect/>
          </a:stretch>
        </p:blipFill>
        <p:spPr>
          <a:xfrm>
            <a:off x="772160" y="1581785"/>
            <a:ext cx="2994660" cy="1244600"/>
          </a:xfrm>
          <a:prstGeom prst="rect">
            <a:avLst/>
          </a:prstGeom>
        </p:spPr>
      </p:pic>
      <p:pic>
        <p:nvPicPr>
          <p:cNvPr id="3" name="图片 2" descr="uml_di_after_refactor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7260" y="1136650"/>
            <a:ext cx="3716655" cy="28143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8"/>
          <p:cNvSpPr txBox="1"/>
          <p:nvPr/>
        </p:nvSpPr>
        <p:spPr>
          <a:xfrm>
            <a:off x="586105" y="166370"/>
            <a:ext cx="6387465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eaLnBrk="1" hangingPunct="1">
              <a:defRPr/>
            </a:pPr>
            <a:r>
              <a:rPr lang="en-US" altLang="zh-CN" sz="2275" b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Additional Pattern: Dependency Injection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86105" y="565785"/>
            <a:ext cx="2757170" cy="43561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>
                <a:latin typeface="Times New Roman" panose="02020603050405020304" charset="0"/>
                <a:cs typeface="Times New Roman" panose="02020603050405020304" charset="0"/>
              </a:rPr>
              <a:t>Detailed implementation</a:t>
            </a:r>
            <a:endParaRPr lang="en-US" altLang="zh-CN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21" name="内容占位符 1" descr="timg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635" y="0"/>
            <a:ext cx="761365" cy="764540"/>
          </a:xfrm>
          <a:prstGeom prst="rect">
            <a:avLst/>
          </a:prstGeom>
        </p:spPr>
      </p:pic>
      <p:grpSp>
        <p:nvGrpSpPr>
          <p:cNvPr id="23" name="组合 22"/>
          <p:cNvGrpSpPr/>
          <p:nvPr/>
        </p:nvGrpSpPr>
        <p:grpSpPr>
          <a:xfrm rot="0">
            <a:off x="613410" y="1099820"/>
            <a:ext cx="3959225" cy="3764280"/>
            <a:chOff x="888" y="2492"/>
            <a:chExt cx="6000" cy="3334"/>
          </a:xfrm>
        </p:grpSpPr>
        <p:sp>
          <p:nvSpPr>
            <p:cNvPr id="6" name="圆角矩形 5"/>
            <p:cNvSpPr/>
            <p:nvPr/>
          </p:nvSpPr>
          <p:spPr>
            <a:xfrm>
              <a:off x="888" y="2492"/>
              <a:ext cx="6000" cy="3334"/>
            </a:xfrm>
            <a:prstGeom prst="roundRect">
              <a:avLst>
                <a:gd name="adj" fmla="val 8627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23" y="2509"/>
              <a:ext cx="5591" cy="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tx2"/>
                  </a:solidFill>
                  <a:latin typeface="Times New Roman" panose="02020603050405020304" charset="0"/>
                  <a:cs typeface="Times New Roman" panose="02020603050405020304" charset="0"/>
                </a:rPr>
                <a:t>1. IRandomGenerator Interface</a:t>
              </a:r>
              <a:endPara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1066" y="2835"/>
              <a:ext cx="4519" cy="0"/>
            </a:xfrm>
            <a:prstGeom prst="line">
              <a:avLst/>
            </a:prstGeom>
            <a:ln w="12700" cmpd="sng">
              <a:solidFill>
                <a:schemeClr val="tx2"/>
              </a:solidFill>
              <a:prstDash val="lgDas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 rot="0">
            <a:off x="4728210" y="1099820"/>
            <a:ext cx="4056380" cy="3888740"/>
            <a:chOff x="667" y="2178"/>
            <a:chExt cx="6000" cy="4057"/>
          </a:xfrm>
        </p:grpSpPr>
        <p:sp>
          <p:nvSpPr>
            <p:cNvPr id="4" name="圆角矩形 3"/>
            <p:cNvSpPr/>
            <p:nvPr/>
          </p:nvSpPr>
          <p:spPr>
            <a:xfrm>
              <a:off x="667" y="2178"/>
              <a:ext cx="6000" cy="4057"/>
            </a:xfrm>
            <a:prstGeom prst="roundRect">
              <a:avLst>
                <a:gd name="adj" fmla="val 8627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783" y="2198"/>
              <a:ext cx="4800" cy="3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tx2"/>
                  </a:solidFill>
                  <a:latin typeface="Times New Roman" panose="02020603050405020304" charset="0"/>
                  <a:cs typeface="Times New Roman" panose="02020603050405020304" charset="0"/>
                </a:rPr>
                <a:t>2. CombatSystem Refactoring</a:t>
              </a:r>
              <a:endPara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923" y="2582"/>
              <a:ext cx="4519" cy="0"/>
            </a:xfrm>
            <a:prstGeom prst="line">
              <a:avLst/>
            </a:prstGeom>
            <a:ln w="12700" cmpd="sng">
              <a:solidFill>
                <a:schemeClr val="tx2"/>
              </a:solidFill>
              <a:prstDash val="lgDas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885" y="1673225"/>
            <a:ext cx="3712210" cy="283654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5065" y="1584325"/>
            <a:ext cx="3582670" cy="32137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8"/>
          <p:cNvSpPr txBox="1"/>
          <p:nvPr/>
        </p:nvSpPr>
        <p:spPr>
          <a:xfrm>
            <a:off x="586105" y="166370"/>
            <a:ext cx="5889625" cy="3505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eaLnBrk="1" hangingPunct="1">
              <a:defRPr/>
            </a:pPr>
            <a:r>
              <a:rPr lang="en-US" altLang="zh-CN" sz="2275" b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Additional Pattern: Dependency Injection</a:t>
            </a:r>
            <a:endParaRPr lang="zh-CN" altLang="en-US" sz="2845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</p:txBody>
      </p:sp>
      <p:pic>
        <p:nvPicPr>
          <p:cNvPr id="21" name="内容占位符 1" descr="timg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635" y="0"/>
            <a:ext cx="761365" cy="76454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 rot="0">
            <a:off x="4547870" y="848360"/>
            <a:ext cx="4383405" cy="3613785"/>
            <a:chOff x="888" y="2492"/>
            <a:chExt cx="6000" cy="3334"/>
          </a:xfrm>
        </p:grpSpPr>
        <p:sp>
          <p:nvSpPr>
            <p:cNvPr id="4" name="圆角矩形 3"/>
            <p:cNvSpPr/>
            <p:nvPr/>
          </p:nvSpPr>
          <p:spPr>
            <a:xfrm>
              <a:off x="888" y="2492"/>
              <a:ext cx="6000" cy="3334"/>
            </a:xfrm>
            <a:prstGeom prst="roundRect">
              <a:avLst>
                <a:gd name="adj" fmla="val 8627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923" y="2509"/>
              <a:ext cx="4800" cy="3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b="1">
                  <a:solidFill>
                    <a:schemeClr val="tx2"/>
                  </a:solidFill>
                  <a:latin typeface="Times New Roman" panose="02020603050405020304" charset="0"/>
                  <a:cs typeface="Times New Roman" panose="02020603050405020304" charset="0"/>
                </a:rPr>
                <a:t>Switching generators </a:t>
              </a:r>
              <a:endPara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1027" y="2849"/>
              <a:ext cx="4519" cy="0"/>
            </a:xfrm>
            <a:prstGeom prst="line">
              <a:avLst/>
            </a:prstGeom>
            <a:ln w="12700" cmpd="sng">
              <a:solidFill>
                <a:schemeClr val="tx2"/>
              </a:solidFill>
              <a:prstDash val="lgDas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grpSp>
        <p:nvGrpSpPr>
          <p:cNvPr id="24" name="组合 23"/>
          <p:cNvGrpSpPr/>
          <p:nvPr/>
        </p:nvGrpSpPr>
        <p:grpSpPr>
          <a:xfrm>
            <a:off x="476885" y="730250"/>
            <a:ext cx="4096385" cy="4080750"/>
            <a:chOff x="800" y="5839"/>
            <a:chExt cx="15483" cy="2607"/>
          </a:xfrm>
        </p:grpSpPr>
        <p:sp>
          <p:nvSpPr>
            <p:cNvPr id="9" name="文本框 8"/>
            <p:cNvSpPr txBox="1"/>
            <p:nvPr/>
          </p:nvSpPr>
          <p:spPr>
            <a:xfrm>
              <a:off x="800" y="5839"/>
              <a:ext cx="8571" cy="2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b="1">
                  <a:solidFill>
                    <a:schemeClr val="tx2"/>
                  </a:solidFill>
                  <a:latin typeface="Times New Roman" panose="02020603050405020304" charset="0"/>
                  <a:cs typeface="Times New Roman" panose="02020603050405020304" charset="0"/>
                </a:rPr>
                <a:t>Advantages</a:t>
              </a:r>
              <a:endParaRPr lang="en-US" altLang="zh-CN" b="1">
                <a:solidFill>
                  <a:schemeClr val="tx2"/>
                </a:solidFill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 flipV="1">
              <a:off x="1142" y="6074"/>
              <a:ext cx="4242" cy="4"/>
            </a:xfrm>
            <a:prstGeom prst="line">
              <a:avLst/>
            </a:prstGeom>
            <a:ln w="12700" cmpd="sng">
              <a:solidFill>
                <a:schemeClr val="tx2"/>
              </a:solidFill>
              <a:prstDash val="lgDas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18" name="文本框 17"/>
            <p:cNvSpPr txBox="1"/>
            <p:nvPr/>
          </p:nvSpPr>
          <p:spPr>
            <a:xfrm>
              <a:off x="872" y="6113"/>
              <a:ext cx="15411" cy="233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>
                <a:lnSpc>
                  <a:spcPct val="120000"/>
                </a:lnSpc>
              </a:pPr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1</a:t>
              </a:r>
              <a:r>
                <a:rPr lang="en-US" altLang="zh-CN" sz="1400" b="1">
                  <a:latin typeface="Times New Roman" panose="02020603050405020304" charset="0"/>
                  <a:cs typeface="Times New Roman" panose="02020603050405020304" charset="0"/>
                </a:rPr>
                <a:t> Testability with Mock Objects</a:t>
              </a:r>
              <a:endParaRPr lang="en-US" altLang="zh-CN" sz="1400">
                <a:latin typeface="Times New Roman" panose="02020603050405020304" charset="0"/>
                <a:cs typeface="Times New Roman" panose="02020603050405020304" charset="0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After refactoring, we can now easily inject mock objects for testing. </a:t>
              </a:r>
              <a:endParaRPr lang="en-US" altLang="zh-CN" sz="1400">
                <a:latin typeface="Times New Roman" panose="02020603050405020304" charset="0"/>
                <a:cs typeface="Times New Roman" panose="02020603050405020304" charset="0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2 </a:t>
              </a:r>
              <a:r>
                <a:rPr lang="en-US" altLang="zh-CN" sz="1400" b="1">
                  <a:latin typeface="Times New Roman" panose="02020603050405020304" charset="0"/>
                  <a:cs typeface="Times New Roman" panose="02020603050405020304" charset="0"/>
                </a:rPr>
                <a:t>Explicit Dependencies</a:t>
              </a:r>
              <a:endParaRPr lang="en-US" altLang="zh-CN" sz="1400">
                <a:latin typeface="Times New Roman" panose="02020603050405020304" charset="0"/>
                <a:cs typeface="Times New Roman" panose="02020603050405020304" charset="0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Just by reading the constructor signature, we immediately know that `CombatSystem` requires a random generator, event system, and player object.</a:t>
              </a:r>
              <a:endParaRPr lang="en-US" altLang="zh-CN" sz="1400">
                <a:latin typeface="Times New Roman" panose="02020603050405020304" charset="0"/>
                <a:cs typeface="Times New Roman" panose="02020603050405020304" charset="0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400" b="1">
                  <a:latin typeface="Times New Roman" panose="02020603050405020304" charset="0"/>
                  <a:cs typeface="Times New Roman" panose="02020603050405020304" charset="0"/>
                </a:rPr>
                <a:t>3 Easy Testing</a:t>
              </a:r>
              <a:endParaRPr lang="en-US" altLang="zh-CN" sz="1400" b="1">
                <a:latin typeface="Times New Roman" panose="02020603050405020304" charset="0"/>
                <a:cs typeface="Times New Roman" panose="02020603050405020304" charset="0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400">
                  <a:latin typeface="Times New Roman" panose="02020603050405020304" charset="0"/>
                  <a:cs typeface="Times New Roman" panose="02020603050405020304" charset="0"/>
                </a:rPr>
                <a:t>By using interface instead of concrete inplementations,we can easily switch generators and use determined generators for testing</a:t>
              </a:r>
              <a:endParaRPr lang="en-US" altLang="zh-CN" sz="1400">
                <a:latin typeface="Times New Roman" panose="02020603050405020304" charset="0"/>
                <a:cs typeface="Times New Roman" panose="02020603050405020304" charset="0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9470" y="1362075"/>
            <a:ext cx="4145280" cy="2837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fallOve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heme/theme1.xml><?xml version="1.0" encoding="utf-8"?>
<a:theme xmlns:a="http://schemas.openxmlformats.org/drawingml/2006/main" name="Office 主题​​">
  <a:themeElements>
    <a:clrScheme name="自定义 33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113051"/>
      </a:accent1>
      <a:accent2>
        <a:srgbClr val="FF9900"/>
      </a:accent2>
      <a:accent3>
        <a:srgbClr val="113051"/>
      </a:accent3>
      <a:accent4>
        <a:srgbClr val="F49100"/>
      </a:accent4>
      <a:accent5>
        <a:srgbClr val="113051"/>
      </a:accent5>
      <a:accent6>
        <a:srgbClr val="F49100"/>
      </a:accent6>
      <a:hlink>
        <a:srgbClr val="F49100"/>
      </a:hlink>
      <a:folHlink>
        <a:srgbClr val="85DFD0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1417</Words>
  <Application>WPS 演示</Application>
  <PresentationFormat>全屏显示(16:9)</PresentationFormat>
  <Paragraphs>55</Paragraphs>
  <Slides>5</Slides>
  <Notes>25</Notes>
  <HiddenSlides>0</HiddenSlides>
  <MMClips>2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6" baseType="lpstr">
      <vt:lpstr>Arial</vt:lpstr>
      <vt:lpstr>宋体</vt:lpstr>
      <vt:lpstr>Wingdings</vt:lpstr>
      <vt:lpstr>Times New Roman</vt:lpstr>
      <vt:lpstr>微软雅黑</vt:lpstr>
      <vt:lpstr>Calibri</vt:lpstr>
      <vt:lpstr>Arial Unicode MS</vt:lpstr>
      <vt:lpstr>等线 Light</vt:lpstr>
      <vt:lpstr>Calibri Light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</dc:creator>
  <cp:lastModifiedBy>雷人</cp:lastModifiedBy>
  <cp:revision>91</cp:revision>
  <dcterms:created xsi:type="dcterms:W3CDTF">2017-10-23T09:25:00Z</dcterms:created>
  <dcterms:modified xsi:type="dcterms:W3CDTF">2025-11-30T10:51:16Z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2052-12.1.0.20305</vt:lpwstr>
  </property>
  <property fmtid="{D5CDD505-2E9C-101B-9397-08002B2CF9AE}" pid="3" name="ICV">
    <vt:lpwstr>83335F87641145D19EF4E2D16B4FA90D_12</vt:lpwstr>
  </property>
</Properties>
</file>

<file path=docProps/thumbnail.jpeg>
</file>